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63" r:id="rId5"/>
    <p:sldId id="259" r:id="rId6"/>
    <p:sldId id="283" r:id="rId7"/>
    <p:sldId id="290" r:id="rId8"/>
    <p:sldId id="291" r:id="rId9"/>
    <p:sldId id="289" r:id="rId10"/>
    <p:sldId id="292" r:id="rId11"/>
    <p:sldId id="293" r:id="rId12"/>
    <p:sldId id="294" r:id="rId13"/>
    <p:sldId id="295" r:id="rId14"/>
    <p:sldId id="284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286" r:id="rId24"/>
    <p:sldId id="305" r:id="rId25"/>
    <p:sldId id="309" r:id="rId26"/>
    <p:sldId id="317" r:id="rId27"/>
    <p:sldId id="310" r:id="rId28"/>
    <p:sldId id="311" r:id="rId29"/>
    <p:sldId id="316" r:id="rId30"/>
    <p:sldId id="312" r:id="rId31"/>
    <p:sldId id="313" r:id="rId32"/>
    <p:sldId id="314" r:id="rId33"/>
    <p:sldId id="306" r:id="rId34"/>
    <p:sldId id="315" r:id="rId35"/>
    <p:sldId id="277" r:id="rId36"/>
    <p:sldId id="278" r:id="rId37"/>
    <p:sldId id="31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21" autoAdjust="0"/>
    <p:restoredTop sz="94660"/>
  </p:normalViewPr>
  <p:slideViewPr>
    <p:cSldViewPr snapToGrid="0">
      <p:cViewPr varScale="1">
        <p:scale>
          <a:sx n="78" d="100"/>
          <a:sy n="78" d="100"/>
        </p:scale>
        <p:origin x="744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2.jpg>
</file>

<file path=ppt/media/image3.jpg>
</file>

<file path=ppt/media/image4.jpg>
</file>

<file path=ppt/media/image5.jpe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reference/datamodel.html#special-method-names" TargetMode="Externa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1676400"/>
            <a:ext cx="3932237" cy="1600200"/>
          </a:xfrm>
        </p:spPr>
        <p:txBody>
          <a:bodyPr anchor="b">
            <a:noAutofit/>
          </a:bodyPr>
          <a:lstStyle/>
          <a:p>
            <a:r>
              <a:rPr lang="en-US" sz="5200" dirty="0"/>
              <a:t>Inheritance and Overloading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If Dog inherits from Animal:</a:t>
            </a:r>
          </a:p>
          <a:p>
            <a:pPr>
              <a:buFontTx/>
              <a:buChar char="-"/>
            </a:pPr>
            <a:r>
              <a:rPr lang="en-US" sz="3200" dirty="0"/>
              <a:t>Properties: age, height, breed</a:t>
            </a:r>
          </a:p>
          <a:p>
            <a:pPr>
              <a:buFontTx/>
              <a:buChar char="-"/>
            </a:pPr>
            <a:r>
              <a:rPr lang="en-US" sz="3200" dirty="0"/>
              <a:t>Methods: eat, sleep, bark</a:t>
            </a:r>
          </a:p>
          <a:p>
            <a:pPr>
              <a:buFontTx/>
              <a:buChar char="-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Dog gets all the properties/ methods its parent class had, plus some specific to a Dog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343408F-D414-C3AF-449F-A38438467B2E}"/>
              </a:ext>
            </a:extLst>
          </p:cNvPr>
          <p:cNvSpPr/>
          <p:nvPr/>
        </p:nvSpPr>
        <p:spPr>
          <a:xfrm>
            <a:off x="8013290" y="102790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Animal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age, height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eat, sleep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A3CEEF1-F43B-B21D-766D-401817FC9AC9}"/>
              </a:ext>
            </a:extLst>
          </p:cNvPr>
          <p:cNvSpPr/>
          <p:nvPr/>
        </p:nvSpPr>
        <p:spPr>
          <a:xfrm>
            <a:off x="6381135" y="31829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Dog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breed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bark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FC514E3-921D-4859-CFDD-F041C2661C7B}"/>
              </a:ext>
            </a:extLst>
          </p:cNvPr>
          <p:cNvSpPr/>
          <p:nvPr/>
        </p:nvSpPr>
        <p:spPr>
          <a:xfrm>
            <a:off x="8554064" y="50117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Parrot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color(s)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speak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315D191-737E-A9C8-1B9D-2BAC5BB56C3B}"/>
              </a:ext>
            </a:extLst>
          </p:cNvPr>
          <p:cNvCxnSpPr>
            <a:stCxn id="13" idx="0"/>
            <a:endCxn id="11" idx="2"/>
          </p:cNvCxnSpPr>
          <p:nvPr/>
        </p:nvCxnSpPr>
        <p:spPr>
          <a:xfrm rot="5400000" flipH="1" flipV="1">
            <a:off x="8570150" y="2107682"/>
            <a:ext cx="518434" cy="1632155"/>
          </a:xfrm>
          <a:prstGeom prst="bentConnector3">
            <a:avLst>
              <a:gd name="adj1" fmla="val 519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54670E13-1AA8-EAA7-523D-F9C9200FFE50}"/>
              </a:ext>
            </a:extLst>
          </p:cNvPr>
          <p:cNvCxnSpPr>
            <a:stCxn id="14" idx="0"/>
            <a:endCxn id="11" idx="2"/>
          </p:cNvCxnSpPr>
          <p:nvPr/>
        </p:nvCxnSpPr>
        <p:spPr>
          <a:xfrm rot="16200000" flipV="1">
            <a:off x="8742215" y="3567772"/>
            <a:ext cx="2347234" cy="540774"/>
          </a:xfrm>
          <a:prstGeom prst="bentConnector3">
            <a:avLst>
              <a:gd name="adj1" fmla="val 893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258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Properties does a Parrot have?</a:t>
            </a:r>
          </a:p>
          <a:p>
            <a:pPr>
              <a:buFontTx/>
              <a:buChar char="-"/>
            </a:pPr>
            <a:r>
              <a:rPr lang="en-US" sz="3200" dirty="0"/>
              <a:t>Age</a:t>
            </a:r>
          </a:p>
          <a:p>
            <a:pPr>
              <a:buFontTx/>
              <a:buChar char="-"/>
            </a:pPr>
            <a:r>
              <a:rPr lang="en-US" sz="3200" dirty="0"/>
              <a:t>Height</a:t>
            </a:r>
          </a:p>
          <a:p>
            <a:pPr>
              <a:buFontTx/>
              <a:buChar char="-"/>
            </a:pPr>
            <a:r>
              <a:rPr lang="en-US" sz="3200" dirty="0"/>
              <a:t>Breed</a:t>
            </a:r>
          </a:p>
          <a:p>
            <a:pPr>
              <a:buFontTx/>
              <a:buChar char="-"/>
            </a:pPr>
            <a:r>
              <a:rPr lang="en-US" sz="3200" dirty="0"/>
              <a:t>Color(s)</a:t>
            </a:r>
          </a:p>
          <a:p>
            <a:pPr>
              <a:buFontTx/>
              <a:buChar char="-"/>
            </a:pPr>
            <a:r>
              <a:rPr lang="en-US" sz="3200" dirty="0"/>
              <a:t>Eat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343408F-D414-C3AF-449F-A38438467B2E}"/>
              </a:ext>
            </a:extLst>
          </p:cNvPr>
          <p:cNvSpPr/>
          <p:nvPr/>
        </p:nvSpPr>
        <p:spPr>
          <a:xfrm>
            <a:off x="8013290" y="102790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Animal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age, height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eat, sleep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A3CEEF1-F43B-B21D-766D-401817FC9AC9}"/>
              </a:ext>
            </a:extLst>
          </p:cNvPr>
          <p:cNvSpPr/>
          <p:nvPr/>
        </p:nvSpPr>
        <p:spPr>
          <a:xfrm>
            <a:off x="6381135" y="31829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Dog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breed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bark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FC514E3-921D-4859-CFDD-F041C2661C7B}"/>
              </a:ext>
            </a:extLst>
          </p:cNvPr>
          <p:cNvSpPr/>
          <p:nvPr/>
        </p:nvSpPr>
        <p:spPr>
          <a:xfrm>
            <a:off x="8554064" y="50117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Parrot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color(s)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speak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315D191-737E-A9C8-1B9D-2BAC5BB56C3B}"/>
              </a:ext>
            </a:extLst>
          </p:cNvPr>
          <p:cNvCxnSpPr>
            <a:stCxn id="13" idx="0"/>
            <a:endCxn id="11" idx="2"/>
          </p:cNvCxnSpPr>
          <p:nvPr/>
        </p:nvCxnSpPr>
        <p:spPr>
          <a:xfrm rot="5400000" flipH="1" flipV="1">
            <a:off x="8570150" y="2107682"/>
            <a:ext cx="518434" cy="1632155"/>
          </a:xfrm>
          <a:prstGeom prst="bentConnector3">
            <a:avLst>
              <a:gd name="adj1" fmla="val 519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54670E13-1AA8-EAA7-523D-F9C9200FFE50}"/>
              </a:ext>
            </a:extLst>
          </p:cNvPr>
          <p:cNvCxnSpPr>
            <a:stCxn id="14" idx="0"/>
            <a:endCxn id="11" idx="2"/>
          </p:cNvCxnSpPr>
          <p:nvPr/>
        </p:nvCxnSpPr>
        <p:spPr>
          <a:xfrm rot="16200000" flipV="1">
            <a:off x="8742215" y="3567772"/>
            <a:ext cx="2347234" cy="540774"/>
          </a:xfrm>
          <a:prstGeom prst="bentConnector3">
            <a:avLst>
              <a:gd name="adj1" fmla="val 893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967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Methods does a Parrot have?</a:t>
            </a:r>
          </a:p>
          <a:p>
            <a:pPr>
              <a:buFontTx/>
              <a:buChar char="-"/>
            </a:pPr>
            <a:r>
              <a:rPr lang="en-US" sz="3200" dirty="0"/>
              <a:t>Eat</a:t>
            </a:r>
          </a:p>
          <a:p>
            <a:pPr>
              <a:buFontTx/>
              <a:buChar char="-"/>
            </a:pPr>
            <a:r>
              <a:rPr lang="en-US" sz="3200" dirty="0"/>
              <a:t>Sleep</a:t>
            </a:r>
          </a:p>
          <a:p>
            <a:pPr>
              <a:buFontTx/>
              <a:buChar char="-"/>
            </a:pPr>
            <a:r>
              <a:rPr lang="en-US" sz="3200" dirty="0"/>
              <a:t>Bark</a:t>
            </a:r>
          </a:p>
          <a:p>
            <a:pPr>
              <a:buFontTx/>
              <a:buChar char="-"/>
            </a:pPr>
            <a:r>
              <a:rPr lang="en-US" sz="3200" dirty="0"/>
              <a:t>Speak</a:t>
            </a:r>
          </a:p>
          <a:p>
            <a:pPr>
              <a:buFontTx/>
              <a:buChar char="-"/>
            </a:pPr>
            <a:r>
              <a:rPr lang="en-US" sz="3200" dirty="0"/>
              <a:t>Age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343408F-D414-C3AF-449F-A38438467B2E}"/>
              </a:ext>
            </a:extLst>
          </p:cNvPr>
          <p:cNvSpPr/>
          <p:nvPr/>
        </p:nvSpPr>
        <p:spPr>
          <a:xfrm>
            <a:off x="8013290" y="102790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Animal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age, height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eat, sleep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A3CEEF1-F43B-B21D-766D-401817FC9AC9}"/>
              </a:ext>
            </a:extLst>
          </p:cNvPr>
          <p:cNvSpPr/>
          <p:nvPr/>
        </p:nvSpPr>
        <p:spPr>
          <a:xfrm>
            <a:off x="6381135" y="31829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Dog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breed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bark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FC514E3-921D-4859-CFDD-F041C2661C7B}"/>
              </a:ext>
            </a:extLst>
          </p:cNvPr>
          <p:cNvSpPr/>
          <p:nvPr/>
        </p:nvSpPr>
        <p:spPr>
          <a:xfrm>
            <a:off x="8554064" y="50117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Parrot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color(s)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speak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315D191-737E-A9C8-1B9D-2BAC5BB56C3B}"/>
              </a:ext>
            </a:extLst>
          </p:cNvPr>
          <p:cNvCxnSpPr>
            <a:stCxn id="13" idx="0"/>
            <a:endCxn id="11" idx="2"/>
          </p:cNvCxnSpPr>
          <p:nvPr/>
        </p:nvCxnSpPr>
        <p:spPr>
          <a:xfrm rot="5400000" flipH="1" flipV="1">
            <a:off x="8570150" y="2107682"/>
            <a:ext cx="518434" cy="1632155"/>
          </a:xfrm>
          <a:prstGeom prst="bentConnector3">
            <a:avLst>
              <a:gd name="adj1" fmla="val 519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54670E13-1AA8-EAA7-523D-F9C9200FFE50}"/>
              </a:ext>
            </a:extLst>
          </p:cNvPr>
          <p:cNvCxnSpPr>
            <a:stCxn id="14" idx="0"/>
            <a:endCxn id="11" idx="2"/>
          </p:cNvCxnSpPr>
          <p:nvPr/>
        </p:nvCxnSpPr>
        <p:spPr>
          <a:xfrm rot="16200000" flipV="1">
            <a:off x="8742215" y="3567772"/>
            <a:ext cx="2347234" cy="540774"/>
          </a:xfrm>
          <a:prstGeom prst="bentConnector3">
            <a:avLst>
              <a:gd name="adj1" fmla="val 893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724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Why use this:</a:t>
            </a:r>
          </a:p>
          <a:p>
            <a:pPr>
              <a:buFontTx/>
              <a:buChar char="-"/>
            </a:pPr>
            <a:r>
              <a:rPr lang="en-US" sz="3200" dirty="0"/>
              <a:t>Reduces repeated code (easier to fix mistakes)</a:t>
            </a:r>
          </a:p>
          <a:p>
            <a:pPr>
              <a:buFontTx/>
              <a:buChar char="-"/>
            </a:pPr>
            <a:r>
              <a:rPr lang="en-US" sz="3200" dirty="0"/>
              <a:t>More organized (easier to find things)</a:t>
            </a:r>
          </a:p>
          <a:p>
            <a:pPr>
              <a:buFontTx/>
              <a:buChar char="-"/>
            </a:pPr>
            <a:r>
              <a:rPr lang="en-US" sz="3200" dirty="0"/>
              <a:t>Easier to create new Animals (a cat only needs cat specific properties/methods)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343408F-D414-C3AF-449F-A38438467B2E}"/>
              </a:ext>
            </a:extLst>
          </p:cNvPr>
          <p:cNvSpPr/>
          <p:nvPr/>
        </p:nvSpPr>
        <p:spPr>
          <a:xfrm>
            <a:off x="8013290" y="102790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Animal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age, height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eat, sleep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A3CEEF1-F43B-B21D-766D-401817FC9AC9}"/>
              </a:ext>
            </a:extLst>
          </p:cNvPr>
          <p:cNvSpPr/>
          <p:nvPr/>
        </p:nvSpPr>
        <p:spPr>
          <a:xfrm>
            <a:off x="6381135" y="31829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Dog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breed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bark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FC514E3-921D-4859-CFDD-F041C2661C7B}"/>
              </a:ext>
            </a:extLst>
          </p:cNvPr>
          <p:cNvSpPr/>
          <p:nvPr/>
        </p:nvSpPr>
        <p:spPr>
          <a:xfrm>
            <a:off x="8554064" y="50117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Parrot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color(s)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speak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315D191-737E-A9C8-1B9D-2BAC5BB56C3B}"/>
              </a:ext>
            </a:extLst>
          </p:cNvPr>
          <p:cNvCxnSpPr>
            <a:stCxn id="13" idx="0"/>
            <a:endCxn id="11" idx="2"/>
          </p:cNvCxnSpPr>
          <p:nvPr/>
        </p:nvCxnSpPr>
        <p:spPr>
          <a:xfrm rot="5400000" flipH="1" flipV="1">
            <a:off x="8570150" y="2107682"/>
            <a:ext cx="518434" cy="1632155"/>
          </a:xfrm>
          <a:prstGeom prst="bentConnector3">
            <a:avLst>
              <a:gd name="adj1" fmla="val 519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54670E13-1AA8-EAA7-523D-F9C9200FFE50}"/>
              </a:ext>
            </a:extLst>
          </p:cNvPr>
          <p:cNvCxnSpPr>
            <a:stCxn id="14" idx="0"/>
            <a:endCxn id="11" idx="2"/>
          </p:cNvCxnSpPr>
          <p:nvPr/>
        </p:nvCxnSpPr>
        <p:spPr>
          <a:xfrm rot="16200000" flipV="1">
            <a:off x="8742215" y="3567772"/>
            <a:ext cx="2347234" cy="540774"/>
          </a:xfrm>
          <a:prstGeom prst="bentConnector3">
            <a:avLst>
              <a:gd name="adj1" fmla="val 893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657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771894" cy="1819275"/>
          </a:xfrm>
        </p:spPr>
        <p:txBody>
          <a:bodyPr>
            <a:normAutofit/>
          </a:bodyPr>
          <a:lstStyle/>
          <a:p>
            <a:r>
              <a:rPr lang="en-US" dirty="0"/>
              <a:t>Inheritance Code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815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For inheritance, we need 2 classes</a:t>
            </a:r>
          </a:p>
          <a:p>
            <a:pPr marL="514350" indent="-514350">
              <a:buAutoNum type="arabicPeriod"/>
            </a:pPr>
            <a:r>
              <a:rPr lang="en-US" sz="3200" dirty="0"/>
              <a:t>A Parent class (Animal)</a:t>
            </a:r>
          </a:p>
          <a:p>
            <a:pPr marL="514350" indent="-514350">
              <a:buAutoNum type="arabicPeriod"/>
            </a:pPr>
            <a:r>
              <a:rPr lang="en-US" sz="3200" dirty="0"/>
              <a:t>A Child class (Dog)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These are both on the website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343408F-D414-C3AF-449F-A38438467B2E}"/>
              </a:ext>
            </a:extLst>
          </p:cNvPr>
          <p:cNvSpPr/>
          <p:nvPr/>
        </p:nvSpPr>
        <p:spPr>
          <a:xfrm>
            <a:off x="8013290" y="102790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Animal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age, height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eat, sleep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A3CEEF1-F43B-B21D-766D-401817FC9AC9}"/>
              </a:ext>
            </a:extLst>
          </p:cNvPr>
          <p:cNvSpPr/>
          <p:nvPr/>
        </p:nvSpPr>
        <p:spPr>
          <a:xfrm>
            <a:off x="6381135" y="31829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Dog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breed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bark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FC514E3-921D-4859-CFDD-F041C2661C7B}"/>
              </a:ext>
            </a:extLst>
          </p:cNvPr>
          <p:cNvSpPr/>
          <p:nvPr/>
        </p:nvSpPr>
        <p:spPr>
          <a:xfrm>
            <a:off x="8554064" y="50117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Parrot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color(s)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speak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315D191-737E-A9C8-1B9D-2BAC5BB56C3B}"/>
              </a:ext>
            </a:extLst>
          </p:cNvPr>
          <p:cNvCxnSpPr>
            <a:stCxn id="13" idx="0"/>
            <a:endCxn id="11" idx="2"/>
          </p:cNvCxnSpPr>
          <p:nvPr/>
        </p:nvCxnSpPr>
        <p:spPr>
          <a:xfrm rot="5400000" flipH="1" flipV="1">
            <a:off x="8570150" y="2107682"/>
            <a:ext cx="518434" cy="1632155"/>
          </a:xfrm>
          <a:prstGeom prst="bentConnector3">
            <a:avLst>
              <a:gd name="adj1" fmla="val 519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54670E13-1AA8-EAA7-523D-F9C9200FFE50}"/>
              </a:ext>
            </a:extLst>
          </p:cNvPr>
          <p:cNvCxnSpPr>
            <a:stCxn id="14" idx="0"/>
            <a:endCxn id="11" idx="2"/>
          </p:cNvCxnSpPr>
          <p:nvPr/>
        </p:nvCxnSpPr>
        <p:spPr>
          <a:xfrm rot="16200000" flipV="1">
            <a:off x="8742215" y="3567772"/>
            <a:ext cx="2347234" cy="540774"/>
          </a:xfrm>
          <a:prstGeom prst="bentConnector3">
            <a:avLst>
              <a:gd name="adj1" fmla="val 893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9735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2350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Animal Class:</a:t>
            </a:r>
          </a:p>
          <a:p>
            <a:pPr>
              <a:buFontTx/>
              <a:buChar char="-"/>
            </a:pPr>
            <a:r>
              <a:rPr lang="en-US" sz="3200" dirty="0"/>
              <a:t>Properties: Age and Height</a:t>
            </a:r>
          </a:p>
          <a:p>
            <a:pPr lvl="1">
              <a:buFontTx/>
              <a:buChar char="-"/>
            </a:pPr>
            <a:r>
              <a:rPr lang="en-US" sz="2800" dirty="0"/>
              <a:t>Set in Constructor</a:t>
            </a:r>
          </a:p>
          <a:p>
            <a:pPr>
              <a:buFontTx/>
              <a:buChar char="-"/>
            </a:pPr>
            <a:r>
              <a:rPr lang="en-US" sz="3200" dirty="0"/>
              <a:t>Methods: Eat and Sleep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6404A4-05ED-7C81-D0BF-B461D84CE2F7}"/>
              </a:ext>
            </a:extLst>
          </p:cNvPr>
          <p:cNvSpPr txBox="1"/>
          <p:nvPr/>
        </p:nvSpPr>
        <p:spPr>
          <a:xfrm>
            <a:off x="5761703" y="1428071"/>
            <a:ext cx="6293448" cy="3785652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 am eating"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sleep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ZzzZzzzZzz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36743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5971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Dog Class:</a:t>
            </a:r>
          </a:p>
          <a:p>
            <a:pPr>
              <a:buFontTx/>
              <a:buChar char="-"/>
            </a:pPr>
            <a:r>
              <a:rPr lang="en-US" sz="3200" dirty="0"/>
              <a:t>Inherits from Animal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We’re going to not </a:t>
            </a:r>
            <a:br>
              <a:rPr lang="en-US" sz="3200" dirty="0"/>
            </a:br>
            <a:r>
              <a:rPr lang="en-US" sz="3200" dirty="0"/>
              <a:t>show the Animal</a:t>
            </a:r>
            <a:br>
              <a:rPr lang="en-US" sz="3200" dirty="0"/>
            </a:br>
            <a:r>
              <a:rPr lang="en-US" sz="3200" dirty="0"/>
              <a:t>class code on future</a:t>
            </a:r>
            <a:br>
              <a:rPr lang="en-US" sz="3200" dirty="0"/>
            </a:br>
            <a:r>
              <a:rPr lang="en-US" sz="3200" dirty="0"/>
              <a:t>slides to save space.</a:t>
            </a:r>
            <a:br>
              <a:rPr lang="en-US" sz="3200" dirty="0"/>
            </a:br>
            <a:r>
              <a:rPr lang="en-US" sz="3200" dirty="0"/>
              <a:t>It is there though.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6404A4-05ED-7C81-D0BF-B461D84CE2F7}"/>
              </a:ext>
            </a:extLst>
          </p:cNvPr>
          <p:cNvSpPr txBox="1"/>
          <p:nvPr/>
        </p:nvSpPr>
        <p:spPr>
          <a:xfrm>
            <a:off x="5761703" y="499545"/>
            <a:ext cx="6293448" cy="304698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 am eating"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sleep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ZzzZzzzZzz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A61CD3-0921-4467-2AC7-9B656BFFA4BC}"/>
              </a:ext>
            </a:extLst>
          </p:cNvPr>
          <p:cNvSpPr txBox="1"/>
          <p:nvPr/>
        </p:nvSpPr>
        <p:spPr>
          <a:xfrm>
            <a:off x="4591665" y="3950156"/>
            <a:ext cx="7463486" cy="267765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"Woof!"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059225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59710" cy="46672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The Dog Class:</a:t>
            </a:r>
          </a:p>
          <a:p>
            <a:pPr>
              <a:buFontTx/>
              <a:buChar char="-"/>
            </a:pPr>
            <a:r>
              <a:rPr lang="en-US" sz="3200" dirty="0"/>
              <a:t>Inherits from Animal</a:t>
            </a:r>
          </a:p>
          <a:p>
            <a:pPr>
              <a:buFontTx/>
              <a:buChar char="-"/>
            </a:pPr>
            <a:r>
              <a:rPr lang="en-US" sz="3200" dirty="0"/>
              <a:t>Properties: Breed, Age, Height</a:t>
            </a:r>
          </a:p>
          <a:p>
            <a:pPr>
              <a:buFontTx/>
              <a:buChar char="-"/>
            </a:pPr>
            <a:r>
              <a:rPr lang="en-US" sz="3200" dirty="0"/>
              <a:t>Methods: Bark, Eat, Sleep</a:t>
            </a:r>
          </a:p>
          <a:p>
            <a:pPr>
              <a:buFontTx/>
              <a:buChar char="-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Remember, Dog has all the properties and methods an Animal does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A61CD3-0921-4467-2AC7-9B656BFFA4BC}"/>
              </a:ext>
            </a:extLst>
          </p:cNvPr>
          <p:cNvSpPr txBox="1"/>
          <p:nvPr/>
        </p:nvSpPr>
        <p:spPr>
          <a:xfrm>
            <a:off x="5250425" y="341285"/>
            <a:ext cx="6804725" cy="2462213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"Woof!"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65208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How to inherit:</a:t>
            </a:r>
          </a:p>
          <a:p>
            <a:pPr marL="0" indent="0">
              <a:buNone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On the line where you create the class, add the class you are inheriting in parenthesis</a:t>
            </a:r>
          </a:p>
          <a:p>
            <a:pPr marL="514350" indent="-514350">
              <a:buAutoNum type="arabicPeriod"/>
            </a:pPr>
            <a:r>
              <a:rPr lang="en-US" sz="3200" dirty="0"/>
              <a:t>In the __</a:t>
            </a:r>
            <a:r>
              <a:rPr lang="en-US" sz="3200" dirty="0" err="1"/>
              <a:t>init</a:t>
            </a:r>
            <a:r>
              <a:rPr lang="en-US" sz="3200" dirty="0"/>
              <a:t>__ method, call super().__</a:t>
            </a:r>
            <a:r>
              <a:rPr lang="en-US" sz="3200" dirty="0" err="1"/>
              <a:t>init</a:t>
            </a:r>
            <a:r>
              <a:rPr lang="en-US" sz="3200" dirty="0"/>
              <a:t>__() to call the parent class’s constructor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A61CD3-0921-4467-2AC7-9B656BFFA4BC}"/>
              </a:ext>
            </a:extLst>
          </p:cNvPr>
          <p:cNvSpPr txBox="1"/>
          <p:nvPr/>
        </p:nvSpPr>
        <p:spPr>
          <a:xfrm>
            <a:off x="5250425" y="341285"/>
            <a:ext cx="6804725" cy="2462213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"Woof!"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84596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3200" dirty="0"/>
              <a:t>HW6 Due Wednesday (Files)</a:t>
            </a:r>
          </a:p>
          <a:p>
            <a:pPr>
              <a:buFontTx/>
              <a:buChar char="-"/>
            </a:pPr>
            <a:r>
              <a:rPr lang="en-US" sz="3200" dirty="0"/>
              <a:t>Participation Due Thursday</a:t>
            </a:r>
          </a:p>
          <a:p>
            <a:pPr>
              <a:buFontTx/>
              <a:buChar char="-"/>
            </a:pPr>
            <a:r>
              <a:rPr lang="en-US" sz="3200" dirty="0"/>
              <a:t>Quiz Due Thursday</a:t>
            </a:r>
          </a:p>
          <a:p>
            <a:pPr>
              <a:buFontTx/>
              <a:buChar char="-"/>
            </a:pPr>
            <a:r>
              <a:rPr lang="en-US" sz="3200" dirty="0"/>
              <a:t>Lab Due Friday</a:t>
            </a:r>
          </a:p>
          <a:p>
            <a:pPr>
              <a:buFontTx/>
              <a:buChar char="-"/>
            </a:pPr>
            <a:r>
              <a:rPr lang="en-US" sz="3200" dirty="0"/>
              <a:t>Capstone Proposal Due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How to inherit:</a:t>
            </a:r>
          </a:p>
          <a:p>
            <a:pPr marL="0" indent="0">
              <a:buNone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On the line where you create the class, add the class you are inheriting in parenthesis</a:t>
            </a:r>
          </a:p>
          <a:p>
            <a:pPr marL="514350" indent="-514350">
              <a:buAutoNum type="arabicPeriod"/>
            </a:pPr>
            <a:r>
              <a:rPr lang="en-US" sz="3200" dirty="0"/>
              <a:t>In the __</a:t>
            </a:r>
            <a:r>
              <a:rPr lang="en-US" sz="3200" dirty="0" err="1"/>
              <a:t>init</a:t>
            </a:r>
            <a:r>
              <a:rPr lang="en-US" sz="3200" dirty="0"/>
              <a:t>__ method, call super().__</a:t>
            </a:r>
            <a:r>
              <a:rPr lang="en-US" sz="3200" dirty="0" err="1"/>
              <a:t>init</a:t>
            </a:r>
            <a:r>
              <a:rPr lang="en-US" sz="3200" dirty="0"/>
              <a:t>__() to call the parent class’s constructor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tells python that you are inheriting from another class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A61CD3-0921-4467-2AC7-9B656BFFA4BC}"/>
              </a:ext>
            </a:extLst>
          </p:cNvPr>
          <p:cNvSpPr txBox="1"/>
          <p:nvPr/>
        </p:nvSpPr>
        <p:spPr>
          <a:xfrm>
            <a:off x="5250425" y="341285"/>
            <a:ext cx="6804725" cy="2462213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"Woof!"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0C831A-2C28-965C-49E2-CD96D73B2475}"/>
              </a:ext>
            </a:extLst>
          </p:cNvPr>
          <p:cNvSpPr/>
          <p:nvPr/>
        </p:nvSpPr>
        <p:spPr>
          <a:xfrm>
            <a:off x="6735097" y="341285"/>
            <a:ext cx="1179871" cy="4747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339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How to inherit:</a:t>
            </a:r>
          </a:p>
          <a:p>
            <a:pPr marL="0" indent="0">
              <a:buNone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On the line where you create the class, add the class you are inheriting in parenthesis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In the __</a:t>
            </a:r>
            <a:r>
              <a:rPr lang="en-US" sz="3200" dirty="0" err="1">
                <a:solidFill>
                  <a:srgbClr val="FF0000"/>
                </a:solidFill>
              </a:rPr>
              <a:t>init</a:t>
            </a:r>
            <a:r>
              <a:rPr lang="en-US" sz="3200" dirty="0">
                <a:solidFill>
                  <a:srgbClr val="FF0000"/>
                </a:solidFill>
              </a:rPr>
              <a:t>__ method, call super().__</a:t>
            </a:r>
            <a:r>
              <a:rPr lang="en-US" sz="3200" dirty="0" err="1">
                <a:solidFill>
                  <a:srgbClr val="FF0000"/>
                </a:solidFill>
              </a:rPr>
              <a:t>init</a:t>
            </a:r>
            <a:r>
              <a:rPr lang="en-US" sz="3200" dirty="0">
                <a:solidFill>
                  <a:srgbClr val="FF0000"/>
                </a:solidFill>
              </a:rPr>
              <a:t>__() to call the parent class’s constructor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3200" dirty="0"/>
              <a:t>Super() gets the parent class, so super().__</a:t>
            </a:r>
            <a:r>
              <a:rPr lang="en-US" sz="3200" dirty="0" err="1"/>
              <a:t>init</a:t>
            </a:r>
            <a:r>
              <a:rPr lang="en-US" sz="3200" dirty="0"/>
              <a:t>__() calls the parent class’s constructor. Without this, the code in the parent class’s constructor won’t run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A61CD3-0921-4467-2AC7-9B656BFFA4BC}"/>
              </a:ext>
            </a:extLst>
          </p:cNvPr>
          <p:cNvSpPr txBox="1"/>
          <p:nvPr/>
        </p:nvSpPr>
        <p:spPr>
          <a:xfrm>
            <a:off x="5250425" y="341285"/>
            <a:ext cx="6804725" cy="2462213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breed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"Woof!"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0C831A-2C28-965C-49E2-CD96D73B2475}"/>
              </a:ext>
            </a:extLst>
          </p:cNvPr>
          <p:cNvSpPr/>
          <p:nvPr/>
        </p:nvSpPr>
        <p:spPr>
          <a:xfrm>
            <a:off x="6518787" y="1081548"/>
            <a:ext cx="4552336" cy="3314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044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Make a Parrot class</a:t>
            </a:r>
          </a:p>
          <a:p>
            <a:pPr marL="0" indent="0">
              <a:buNone/>
            </a:pPr>
            <a:endParaRPr lang="en-US"/>
          </a:p>
          <a:p>
            <a:pPr marL="514350" indent="-514350">
              <a:buAutoNum type="arabicPeriod"/>
            </a:pPr>
            <a:r>
              <a:rPr lang="en-US"/>
              <a:t>It should inherit from the Animal class (on website)</a:t>
            </a:r>
          </a:p>
          <a:p>
            <a:pPr marL="514350" indent="-514350">
              <a:buAutoNum type="arabicPeriod"/>
            </a:pPr>
            <a:r>
              <a:rPr lang="en-US"/>
              <a:t>It should have a property for the Parrot’s color (set in the Parrot’s constructor)</a:t>
            </a:r>
          </a:p>
          <a:p>
            <a:pPr marL="514350" indent="-514350">
              <a:buAutoNum type="arabicPeriod"/>
            </a:pPr>
            <a:r>
              <a:rPr lang="en-US"/>
              <a:t>It should have a method to Speak (print out something)</a:t>
            </a:r>
          </a:p>
        </p:txBody>
      </p:sp>
      <p:pic>
        <p:nvPicPr>
          <p:cNvPr id="7" name="Picture 6" descr="A colorful bird on a branch&#10;&#10;Description automatically generated with medium confidence">
            <a:extLst>
              <a:ext uri="{FF2B5EF4-FFF2-40B4-BE49-F238E27FC236}">
                <a16:creationId xmlns:a16="http://schemas.microsoft.com/office/drawing/2014/main" id="{BE4488DF-CCB4-911A-C14F-3070835A3B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6" r="1" b="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337912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2" y="1333501"/>
            <a:ext cx="4047197" cy="1861983"/>
          </a:xfrm>
        </p:spPr>
        <p:txBody>
          <a:bodyPr>
            <a:normAutofit/>
          </a:bodyPr>
          <a:lstStyle/>
          <a:p>
            <a:r>
              <a:rPr lang="en-US" dirty="0"/>
              <a:t>Overloading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81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0247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In python, printing an object often </a:t>
            </a:r>
            <a:br>
              <a:rPr lang="en-US" sz="3200" dirty="0"/>
            </a:br>
            <a:r>
              <a:rPr lang="en-US" sz="3200" dirty="0"/>
              <a:t>prints out it’s memory address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Is there a way to have it print something more useful?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97CD05-1CC3-55D5-D8BD-17482BAECE2D}"/>
              </a:ext>
            </a:extLst>
          </p:cNvPr>
          <p:cNvSpPr txBox="1"/>
          <p:nvPr/>
        </p:nvSpPr>
        <p:spPr>
          <a:xfrm>
            <a:off x="7364361" y="1182231"/>
            <a:ext cx="4690790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MyClass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pass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my_object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MyClass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my_object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A54E88-9D85-4EF6-3CE8-C77FBACF81EB}"/>
              </a:ext>
            </a:extLst>
          </p:cNvPr>
          <p:cNvSpPr txBox="1"/>
          <p:nvPr/>
        </p:nvSpPr>
        <p:spPr>
          <a:xfrm>
            <a:off x="3923071" y="3883742"/>
            <a:ext cx="810278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&lt;__main__.</a:t>
            </a:r>
            <a:r>
              <a:rPr lang="en-US" sz="2400" dirty="0" err="1">
                <a:latin typeface="Consolas" panose="020B0609020204030204" pitchFamily="49" charset="0"/>
              </a:rPr>
              <a:t>MyClass</a:t>
            </a:r>
            <a:r>
              <a:rPr lang="en-US" sz="2400" dirty="0">
                <a:latin typeface="Consolas" panose="020B0609020204030204" pitchFamily="49" charset="0"/>
              </a:rPr>
              <a:t> object at 0x0000021BACD6BCD0&gt;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94E33E-CD6F-FB08-B325-2AEC15D8D61D}"/>
              </a:ext>
            </a:extLst>
          </p:cNvPr>
          <p:cNvSpPr txBox="1"/>
          <p:nvPr/>
        </p:nvSpPr>
        <p:spPr>
          <a:xfrm>
            <a:off x="7128387" y="5169481"/>
            <a:ext cx="4897467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/>
              <a:t>Note: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pass</a:t>
            </a:r>
            <a:r>
              <a:rPr lang="en-US" sz="2200" dirty="0"/>
              <a:t> just tells python that there is </a:t>
            </a:r>
            <a:br>
              <a:rPr lang="en-US" sz="2200" dirty="0"/>
            </a:br>
            <a:r>
              <a:rPr lang="en-US" sz="2200" dirty="0"/>
              <a:t>no content inside the class’s code block</a:t>
            </a:r>
          </a:p>
        </p:txBody>
      </p:sp>
    </p:spTree>
    <p:extLst>
      <p:ext uri="{BB962C8B-B14F-4D97-AF65-F5344CB8AC3E}">
        <p14:creationId xmlns:p14="http://schemas.microsoft.com/office/powerpoint/2010/main" val="1564327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0002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Yes, we can do this with Overloading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Overloading is the process of changing an already defined method in python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this case, we can Overload the built-in __str__ method to change what the class prints out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9EFCA9-A475-8BE1-9374-F3BDDD08C737}"/>
              </a:ext>
            </a:extLst>
          </p:cNvPr>
          <p:cNvSpPr txBox="1"/>
          <p:nvPr/>
        </p:nvSpPr>
        <p:spPr>
          <a:xfrm>
            <a:off x="7364361" y="966787"/>
            <a:ext cx="4690790" cy="267765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MyClass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__str__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my_object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MyClass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my_object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F8B66-69A1-04B2-BDD1-2C7B1BFCCC4F}"/>
              </a:ext>
            </a:extLst>
          </p:cNvPr>
          <p:cNvSpPr txBox="1"/>
          <p:nvPr/>
        </p:nvSpPr>
        <p:spPr>
          <a:xfrm>
            <a:off x="7364361" y="3883742"/>
            <a:ext cx="466149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Hi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8B2AE6-A23E-059C-7BD8-D66153C74036}"/>
              </a:ext>
            </a:extLst>
          </p:cNvPr>
          <p:cNvSpPr/>
          <p:nvPr/>
        </p:nvSpPr>
        <p:spPr>
          <a:xfrm>
            <a:off x="7403691" y="3165987"/>
            <a:ext cx="3215148" cy="4784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016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000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Make your Dog class’s print nice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the Dog class, make it so when you call print on a dog it says the dog’s age, height, and breed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9EFCA9-A475-8BE1-9374-F3BDDD08C737}"/>
              </a:ext>
            </a:extLst>
          </p:cNvPr>
          <p:cNvSpPr txBox="1"/>
          <p:nvPr/>
        </p:nvSpPr>
        <p:spPr>
          <a:xfrm>
            <a:off x="7364361" y="966787"/>
            <a:ext cx="4690790" cy="267765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MyClass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__str__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my_object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MyClass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my_object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F8B66-69A1-04B2-BDD1-2C7B1BFCCC4F}"/>
              </a:ext>
            </a:extLst>
          </p:cNvPr>
          <p:cNvSpPr txBox="1"/>
          <p:nvPr/>
        </p:nvSpPr>
        <p:spPr>
          <a:xfrm>
            <a:off x="7364361" y="3883742"/>
            <a:ext cx="466149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Hi</a:t>
            </a:r>
          </a:p>
        </p:txBody>
      </p:sp>
    </p:spTree>
    <p:extLst>
      <p:ext uri="{BB962C8B-B14F-4D97-AF65-F5344CB8AC3E}">
        <p14:creationId xmlns:p14="http://schemas.microsoft.com/office/powerpoint/2010/main" val="14614745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Currency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7312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you wanted to keep track of dollars and cents in a class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could overload the __str__ method to print out the value nicely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9EFCA9-A475-8BE1-9374-F3BDDD08C737}"/>
              </a:ext>
            </a:extLst>
          </p:cNvPr>
          <p:cNvSpPr txBox="1"/>
          <p:nvPr/>
        </p:nvSpPr>
        <p:spPr>
          <a:xfrm>
            <a:off x="4788310" y="735954"/>
            <a:ext cx="7266841" cy="313932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__str__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$5.50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F8B66-69A1-04B2-BDD1-2C7B1BFCCC4F}"/>
              </a:ext>
            </a:extLst>
          </p:cNvPr>
          <p:cNvSpPr txBox="1"/>
          <p:nvPr/>
        </p:nvSpPr>
        <p:spPr>
          <a:xfrm>
            <a:off x="4788310" y="4195121"/>
            <a:ext cx="726684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$5.50</a:t>
            </a:r>
          </a:p>
        </p:txBody>
      </p:sp>
    </p:spTree>
    <p:extLst>
      <p:ext uri="{BB962C8B-B14F-4D97-AF65-F5344CB8AC3E}">
        <p14:creationId xmlns:p14="http://schemas.microsoft.com/office/powerpoint/2010/main" val="6247442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7312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 can also overload the add operator (the plus sign, +)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do this, we need to overload the __add__(self, other) method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9EFCA9-A475-8BE1-9374-F3BDDD08C737}"/>
              </a:ext>
            </a:extLst>
          </p:cNvPr>
          <p:cNvSpPr txBox="1"/>
          <p:nvPr/>
        </p:nvSpPr>
        <p:spPr>
          <a:xfrm>
            <a:off x="4758813" y="811108"/>
            <a:ext cx="7266841" cy="517064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__str__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__add__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pass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$5.50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$1.75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Should be $7.25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B60674-D354-62EC-8A2E-133699379E75}"/>
              </a:ext>
            </a:extLst>
          </p:cNvPr>
          <p:cNvSpPr/>
          <p:nvPr/>
        </p:nvSpPr>
        <p:spPr>
          <a:xfrm>
            <a:off x="6027174" y="5270090"/>
            <a:ext cx="3672348" cy="3293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D977E3-ABF1-B6F0-9131-34F64DC76BAD}"/>
              </a:ext>
            </a:extLst>
          </p:cNvPr>
          <p:cNvSpPr/>
          <p:nvPr/>
        </p:nvSpPr>
        <p:spPr>
          <a:xfrm>
            <a:off x="5407740" y="3588774"/>
            <a:ext cx="3962401" cy="6882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9305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04334"/>
            <a:ext cx="3773129" cy="49885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The add method takes in two instances of the class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Self (currency_1)</a:t>
            </a:r>
            <a:br>
              <a:rPr lang="en-US" sz="3200" dirty="0"/>
            </a:br>
            <a:r>
              <a:rPr lang="en-US" sz="3200" dirty="0"/>
              <a:t>Other (currency_2)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should return a NEW instance of the class that represents their sum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9EFCA9-A475-8BE1-9374-F3BDDD08C737}"/>
              </a:ext>
            </a:extLst>
          </p:cNvPr>
          <p:cNvSpPr txBox="1"/>
          <p:nvPr/>
        </p:nvSpPr>
        <p:spPr>
          <a:xfrm>
            <a:off x="4758813" y="811108"/>
            <a:ext cx="7266841" cy="517064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__str__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__add__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pass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$5.50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$1.75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Should be $7.25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B60674-D354-62EC-8A2E-133699379E75}"/>
              </a:ext>
            </a:extLst>
          </p:cNvPr>
          <p:cNvSpPr/>
          <p:nvPr/>
        </p:nvSpPr>
        <p:spPr>
          <a:xfrm>
            <a:off x="6027174" y="5270090"/>
            <a:ext cx="3672348" cy="3293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D977E3-ABF1-B6F0-9131-34F64DC76BAD}"/>
              </a:ext>
            </a:extLst>
          </p:cNvPr>
          <p:cNvSpPr/>
          <p:nvPr/>
        </p:nvSpPr>
        <p:spPr>
          <a:xfrm>
            <a:off x="5407740" y="3588774"/>
            <a:ext cx="3962401" cy="6882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145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57734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Inheritance</a:t>
            </a:r>
          </a:p>
          <a:p>
            <a:pPr>
              <a:buFontTx/>
              <a:buChar char="-"/>
            </a:pPr>
            <a:r>
              <a:rPr lang="en-US" dirty="0"/>
              <a:t>What is Inheritance?</a:t>
            </a:r>
          </a:p>
          <a:p>
            <a:pPr>
              <a:buFontTx/>
              <a:buChar char="-"/>
            </a:pPr>
            <a:r>
              <a:rPr lang="en-US" dirty="0"/>
              <a:t>Parent and Child classes</a:t>
            </a:r>
          </a:p>
          <a:p>
            <a:pPr>
              <a:buFontTx/>
              <a:buChar char="-"/>
            </a:pPr>
            <a:r>
              <a:rPr lang="en-US" dirty="0"/>
              <a:t>Coding an Inherited Class</a:t>
            </a:r>
          </a:p>
          <a:p>
            <a:pPr marL="0" indent="0">
              <a:buNone/>
            </a:pPr>
            <a:r>
              <a:rPr lang="en-US" dirty="0"/>
              <a:t>Overloading</a:t>
            </a:r>
          </a:p>
          <a:p>
            <a:pPr>
              <a:buFontTx/>
              <a:buChar char="-"/>
            </a:pPr>
            <a:r>
              <a:rPr lang="en-US" dirty="0"/>
              <a:t>What is Overloading?</a:t>
            </a:r>
          </a:p>
          <a:p>
            <a:pPr>
              <a:buFontTx/>
              <a:buChar char="-"/>
            </a:pPr>
            <a:r>
              <a:rPr lang="en-US" dirty="0"/>
              <a:t>What methods can be Overloaded?</a:t>
            </a:r>
          </a:p>
          <a:p>
            <a:pPr>
              <a:buFontTx/>
              <a:buChar char="-"/>
            </a:pPr>
            <a:r>
              <a:rPr lang="en-US" dirty="0"/>
              <a:t>Practice Overloading Methods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7312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In this case, we calculate the new dollars and cents, then return a NEW Currency object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9EFCA9-A475-8BE1-9374-F3BDDD08C737}"/>
              </a:ext>
            </a:extLst>
          </p:cNvPr>
          <p:cNvSpPr txBox="1"/>
          <p:nvPr/>
        </p:nvSpPr>
        <p:spPr>
          <a:xfrm>
            <a:off x="4758813" y="472553"/>
            <a:ext cx="7266841" cy="584775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__str__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__add__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.dollars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.cents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$5.50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$1.75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Should be $7.25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B60674-D354-62EC-8A2E-133699379E75}"/>
              </a:ext>
            </a:extLst>
          </p:cNvPr>
          <p:cNvSpPr/>
          <p:nvPr/>
        </p:nvSpPr>
        <p:spPr>
          <a:xfrm>
            <a:off x="6027174" y="5574890"/>
            <a:ext cx="3672348" cy="3293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D977E3-ABF1-B6F0-9131-34F64DC76BAD}"/>
              </a:ext>
            </a:extLst>
          </p:cNvPr>
          <p:cNvSpPr/>
          <p:nvPr/>
        </p:nvSpPr>
        <p:spPr>
          <a:xfrm>
            <a:off x="6017340" y="3559277"/>
            <a:ext cx="5938686" cy="10520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6661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7312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There’s something wrong with this code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It’s printing out</a:t>
            </a:r>
          </a:p>
          <a:p>
            <a:pPr marL="0" indent="0">
              <a:buNone/>
            </a:pPr>
            <a:r>
              <a:rPr lang="en-US" sz="3200" dirty="0">
                <a:latin typeface="Consolas" panose="020B0609020204030204" pitchFamily="49" charset="0"/>
              </a:rPr>
              <a:t>$6.125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Any guesses why?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9EFCA9-A475-8BE1-9374-F3BDDD08C737}"/>
              </a:ext>
            </a:extLst>
          </p:cNvPr>
          <p:cNvSpPr txBox="1"/>
          <p:nvPr/>
        </p:nvSpPr>
        <p:spPr>
          <a:xfrm>
            <a:off x="4758813" y="472553"/>
            <a:ext cx="7266841" cy="584775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__str__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__add__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.dollars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.cents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$5.50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$1.75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Should be $7.25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B60674-D354-62EC-8A2E-133699379E75}"/>
              </a:ext>
            </a:extLst>
          </p:cNvPr>
          <p:cNvSpPr/>
          <p:nvPr/>
        </p:nvSpPr>
        <p:spPr>
          <a:xfrm>
            <a:off x="6027174" y="5574890"/>
            <a:ext cx="3672348" cy="3293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D977E3-ABF1-B6F0-9131-34F64DC76BAD}"/>
              </a:ext>
            </a:extLst>
          </p:cNvPr>
          <p:cNvSpPr/>
          <p:nvPr/>
        </p:nvSpPr>
        <p:spPr>
          <a:xfrm>
            <a:off x="6017340" y="3559277"/>
            <a:ext cx="5938686" cy="10520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475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94027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Remember to check to make sure your code works by testing it!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we have more than 100 cents, then we want to convert them to a dollar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9EFCA9-A475-8BE1-9374-F3BDDD08C737}"/>
              </a:ext>
            </a:extLst>
          </p:cNvPr>
          <p:cNvSpPr txBox="1"/>
          <p:nvPr/>
        </p:nvSpPr>
        <p:spPr>
          <a:xfrm>
            <a:off x="4758813" y="303276"/>
            <a:ext cx="7266841" cy="618630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__str__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__add__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.dollars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.cents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-=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dollars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cents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$5.50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$1.75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currency_2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$7.25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D977E3-ABF1-B6F0-9131-34F64DC76BAD}"/>
              </a:ext>
            </a:extLst>
          </p:cNvPr>
          <p:cNvSpPr/>
          <p:nvPr/>
        </p:nvSpPr>
        <p:spPr>
          <a:xfrm>
            <a:off x="6007508" y="3392129"/>
            <a:ext cx="2664544" cy="10520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52474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Overloading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79D6650-EA7C-CE83-277A-F6CCCF7A86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0918794"/>
              </p:ext>
            </p:extLst>
          </p:nvPr>
        </p:nvGraphicFramePr>
        <p:xfrm>
          <a:off x="4011561" y="1082040"/>
          <a:ext cx="7983794" cy="5029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1084">
                  <a:extLst>
                    <a:ext uri="{9D8B030D-6E8A-4147-A177-3AD203B41FA5}">
                      <a16:colId xmlns:a16="http://schemas.microsoft.com/office/drawing/2014/main" val="3503211892"/>
                    </a:ext>
                  </a:extLst>
                </a:gridCol>
                <a:gridCol w="3129825">
                  <a:extLst>
                    <a:ext uri="{9D8B030D-6E8A-4147-A177-3AD203B41FA5}">
                      <a16:colId xmlns:a16="http://schemas.microsoft.com/office/drawing/2014/main" val="2008907016"/>
                    </a:ext>
                  </a:extLst>
                </a:gridCol>
                <a:gridCol w="2572885">
                  <a:extLst>
                    <a:ext uri="{9D8B030D-6E8A-4147-A177-3AD203B41FA5}">
                      <a16:colId xmlns:a16="http://schemas.microsoft.com/office/drawing/2014/main" val="33691625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Method to Overload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Called by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773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Addition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__add__(</a:t>
                      </a:r>
                      <a:r>
                        <a:rPr lang="en-US" sz="2400" dirty="0" err="1"/>
                        <a:t>self,other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Object1 + Object2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8477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Subtraction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__sub__(</a:t>
                      </a:r>
                      <a:r>
                        <a:rPr lang="en-US" sz="2400" dirty="0" err="1"/>
                        <a:t>self,other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Object1 + Object2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8215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Multiplication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</a:t>
                      </a:r>
                      <a:r>
                        <a:rPr lang="en-US" sz="2400" dirty="0" err="1"/>
                        <a:t>mul</a:t>
                      </a:r>
                      <a:r>
                        <a:rPr lang="en-US" sz="2400" dirty="0"/>
                        <a:t>__(</a:t>
                      </a:r>
                      <a:r>
                        <a:rPr lang="en-US" sz="2400" dirty="0" err="1"/>
                        <a:t>self,other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Object1 * Object2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1208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Division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</a:t>
                      </a:r>
                      <a:r>
                        <a:rPr lang="en-US" sz="2400" dirty="0" err="1"/>
                        <a:t>truediv</a:t>
                      </a:r>
                      <a:r>
                        <a:rPr lang="en-US" sz="2400" dirty="0"/>
                        <a:t>__(</a:t>
                      </a:r>
                      <a:r>
                        <a:rPr lang="en-US" sz="2400" dirty="0" err="1"/>
                        <a:t>self,other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Object1 / Object2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2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Modulo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__mod__(</a:t>
                      </a:r>
                      <a:r>
                        <a:rPr lang="en-US" sz="2400" dirty="0" err="1"/>
                        <a:t>self,other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Object1 % Object2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2943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Absolute 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__abs__(self)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abs(Object)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1447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Convert to 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__int__(self)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int(Object)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8389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Convert to 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__str__(self)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str(Object)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8678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Convert to 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__float__(self)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float(Object)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4922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Get Length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__</a:t>
                      </a:r>
                      <a:r>
                        <a:rPr lang="en-US" sz="2400" dirty="0" err="1"/>
                        <a:t>len</a:t>
                      </a:r>
                      <a:r>
                        <a:rPr lang="en-US" sz="2400" dirty="0"/>
                        <a:t>__(self)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len</a:t>
                      </a:r>
                      <a:r>
                        <a:rPr lang="en-US" sz="2400" dirty="0"/>
                        <a:t>(Object)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1383712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7F66F1-135D-C2E3-4BF9-428A1B6CD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1045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Here are some methods that can be overloaded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All of them can be seen in the official python documentation (</a:t>
            </a:r>
            <a:r>
              <a:rPr lang="en-US" sz="3200" dirty="0">
                <a:hlinkClick r:id="rId2"/>
              </a:rPr>
              <a:t>Link</a:t>
            </a:r>
            <a:r>
              <a:rPr lang="en-US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155412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2705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Currency code is on the website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Try to Overload the __sub__ method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__sub__ takes in </a:t>
            </a:r>
            <a:r>
              <a:rPr lang="en-US" sz="3200" dirty="0" err="1"/>
              <a:t>self,other</a:t>
            </a:r>
            <a:r>
              <a:rPr lang="en-US" sz="3200" dirty="0"/>
              <a:t> and should return a new Currency that has the difference in money between self and other</a:t>
            </a: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7A9D6C69-5C01-6241-08CD-43992CAA8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6601" y="813145"/>
            <a:ext cx="4514850" cy="42576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515053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</p:spTree>
    <p:extLst>
      <p:ext uri="{BB962C8B-B14F-4D97-AF65-F5344CB8AC3E}">
        <p14:creationId xmlns:p14="http://schemas.microsoft.com/office/powerpoint/2010/main" val="35919643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Inheritance</a:t>
            </a:r>
          </a:p>
          <a:p>
            <a:pPr>
              <a:buFontTx/>
              <a:buChar char="-"/>
            </a:pPr>
            <a:r>
              <a:rPr lang="en-US" dirty="0"/>
              <a:t>Copies all methods and properties from the Parent class to the Child class</a:t>
            </a:r>
          </a:p>
          <a:p>
            <a:pPr>
              <a:buFontTx/>
              <a:buChar char="-"/>
            </a:pPr>
            <a:r>
              <a:rPr lang="en-US" dirty="0"/>
              <a:t>Reduces duplicated code</a:t>
            </a:r>
          </a:p>
          <a:p>
            <a:pPr marL="0" indent="0">
              <a:buNone/>
            </a:pPr>
            <a:r>
              <a:rPr lang="en-US" dirty="0"/>
              <a:t>Overloading</a:t>
            </a:r>
          </a:p>
          <a:p>
            <a:pPr>
              <a:buFontTx/>
              <a:buChar char="-"/>
            </a:pPr>
            <a:r>
              <a:rPr lang="en-US" dirty="0"/>
              <a:t>Change what built-in python operators do (like +, -, …)</a:t>
            </a:r>
          </a:p>
          <a:p>
            <a:pPr>
              <a:buFontTx/>
              <a:buChar char="-"/>
            </a:pPr>
            <a:r>
              <a:rPr lang="en-US" dirty="0"/>
              <a:t>Change what is printed when you call print</a:t>
            </a:r>
          </a:p>
          <a:p>
            <a:pPr>
              <a:buFontTx/>
              <a:buChar char="-"/>
            </a:pPr>
            <a:r>
              <a:rPr lang="en-US" dirty="0"/>
              <a:t>Saw a bunch of overloadable methods</a:t>
            </a:r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3200" dirty="0"/>
              <a:t>HW6 Due Wednesday (Files)</a:t>
            </a:r>
          </a:p>
          <a:p>
            <a:pPr>
              <a:buFontTx/>
              <a:buChar char="-"/>
            </a:pPr>
            <a:r>
              <a:rPr lang="en-US" sz="3200" dirty="0"/>
              <a:t>Participation Due Thursday</a:t>
            </a:r>
          </a:p>
          <a:p>
            <a:pPr>
              <a:buFontTx/>
              <a:buChar char="-"/>
            </a:pPr>
            <a:r>
              <a:rPr lang="en-US" sz="3200" dirty="0"/>
              <a:t>Quiz Due Thursday</a:t>
            </a:r>
          </a:p>
          <a:p>
            <a:pPr>
              <a:buFontTx/>
              <a:buChar char="-"/>
            </a:pPr>
            <a:r>
              <a:rPr lang="en-US" sz="3200" dirty="0"/>
              <a:t>Lab Due Friday</a:t>
            </a:r>
          </a:p>
          <a:p>
            <a:pPr>
              <a:buFontTx/>
              <a:buChar char="-"/>
            </a:pPr>
            <a:r>
              <a:rPr lang="en-US" sz="3200" dirty="0"/>
              <a:t>Capstone Proposal Due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31742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Warm Up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Warm Up!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Design a Person Class!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What Properties should it have?</a:t>
            </a:r>
          </a:p>
          <a:p>
            <a:pPr marL="0" indent="0">
              <a:buNone/>
            </a:pPr>
            <a:r>
              <a:rPr lang="en-US" sz="3200" dirty="0"/>
              <a:t>What Methods should it have?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After, talk to a partner and see what you had in common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61229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4057030" cy="1819275"/>
          </a:xfrm>
        </p:spPr>
        <p:txBody>
          <a:bodyPr>
            <a:normAutofit/>
          </a:bodyPr>
          <a:lstStyle/>
          <a:p>
            <a:r>
              <a:rPr lang="en-US" dirty="0"/>
              <a:t>Inheritance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604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04335"/>
            <a:ext cx="6037457" cy="49885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Imagine we wanted to represent animals using Objects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could create a class for each animal, one for dog, one for cat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They would have a lot of common properties/methods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Can we avoid this?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9E24289-7AB4-A027-3887-5AF74D0F5DBD}"/>
              </a:ext>
            </a:extLst>
          </p:cNvPr>
          <p:cNvSpPr/>
          <p:nvPr/>
        </p:nvSpPr>
        <p:spPr>
          <a:xfrm>
            <a:off x="7167716" y="1592826"/>
            <a:ext cx="4444181" cy="373625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Animals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101B3E9-A106-2636-7C4B-6375E9E0AA20}"/>
              </a:ext>
            </a:extLst>
          </p:cNvPr>
          <p:cNvSpPr/>
          <p:nvPr/>
        </p:nvSpPr>
        <p:spPr>
          <a:xfrm>
            <a:off x="7403690" y="2689122"/>
            <a:ext cx="1917291" cy="10668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Dogs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9E7FA4C-3B07-93A9-C58A-85877179C656}"/>
              </a:ext>
            </a:extLst>
          </p:cNvPr>
          <p:cNvSpPr/>
          <p:nvPr/>
        </p:nvSpPr>
        <p:spPr>
          <a:xfrm>
            <a:off x="9166573" y="3603522"/>
            <a:ext cx="1917291" cy="10668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Parrots</a:t>
            </a:r>
          </a:p>
        </p:txBody>
      </p:sp>
    </p:spTree>
    <p:extLst>
      <p:ext uri="{BB962C8B-B14F-4D97-AF65-F5344CB8AC3E}">
        <p14:creationId xmlns:p14="http://schemas.microsoft.com/office/powerpoint/2010/main" val="1523841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04335"/>
            <a:ext cx="6037457" cy="49885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One way to do this is </a:t>
            </a:r>
            <a:r>
              <a:rPr lang="en-US" sz="3200" b="1" dirty="0"/>
              <a:t>Inheritance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With inheritance we can copy all the properties and methods from one class to another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class that is giving all the methods/properties is called the </a:t>
            </a:r>
            <a:r>
              <a:rPr lang="en-US" sz="3200" b="1" dirty="0"/>
              <a:t>parent</a:t>
            </a:r>
            <a:r>
              <a:rPr lang="en-US" sz="3200" dirty="0"/>
              <a:t>, the other is the </a:t>
            </a:r>
            <a:r>
              <a:rPr lang="en-US" sz="3200" b="1" dirty="0"/>
              <a:t>child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9E24289-7AB4-A027-3887-5AF74D0F5DBD}"/>
              </a:ext>
            </a:extLst>
          </p:cNvPr>
          <p:cNvSpPr/>
          <p:nvPr/>
        </p:nvSpPr>
        <p:spPr>
          <a:xfrm>
            <a:off x="7167716" y="1592826"/>
            <a:ext cx="4444181" cy="373625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Animals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101B3E9-A106-2636-7C4B-6375E9E0AA20}"/>
              </a:ext>
            </a:extLst>
          </p:cNvPr>
          <p:cNvSpPr/>
          <p:nvPr/>
        </p:nvSpPr>
        <p:spPr>
          <a:xfrm>
            <a:off x="7403690" y="2689122"/>
            <a:ext cx="1917291" cy="10668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Dogs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9E7FA4C-3B07-93A9-C58A-85877179C656}"/>
              </a:ext>
            </a:extLst>
          </p:cNvPr>
          <p:cNvSpPr/>
          <p:nvPr/>
        </p:nvSpPr>
        <p:spPr>
          <a:xfrm>
            <a:off x="9166573" y="3603522"/>
            <a:ext cx="1917291" cy="10668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Parrots</a:t>
            </a:r>
          </a:p>
        </p:txBody>
      </p:sp>
    </p:spTree>
    <p:extLst>
      <p:ext uri="{BB962C8B-B14F-4D97-AF65-F5344CB8AC3E}">
        <p14:creationId xmlns:p14="http://schemas.microsoft.com/office/powerpoint/2010/main" val="787504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 could create an Animal class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Animal class would have Properties/Methods that are common between all animals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Then, we can have specific animals inherit from the Animal class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343408F-D414-C3AF-449F-A38438467B2E}"/>
              </a:ext>
            </a:extLst>
          </p:cNvPr>
          <p:cNvSpPr/>
          <p:nvPr/>
        </p:nvSpPr>
        <p:spPr>
          <a:xfrm>
            <a:off x="8013290" y="102790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Animal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age, height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eat, sleep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A3CEEF1-F43B-B21D-766D-401817FC9AC9}"/>
              </a:ext>
            </a:extLst>
          </p:cNvPr>
          <p:cNvSpPr/>
          <p:nvPr/>
        </p:nvSpPr>
        <p:spPr>
          <a:xfrm>
            <a:off x="6381135" y="31829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Dog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breed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bark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FC514E3-921D-4859-CFDD-F041C2661C7B}"/>
              </a:ext>
            </a:extLst>
          </p:cNvPr>
          <p:cNvSpPr/>
          <p:nvPr/>
        </p:nvSpPr>
        <p:spPr>
          <a:xfrm>
            <a:off x="8554064" y="5011776"/>
            <a:ext cx="3264310" cy="163663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Parrot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Properties: color(s)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Methods: speak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315D191-737E-A9C8-1B9D-2BAC5BB56C3B}"/>
              </a:ext>
            </a:extLst>
          </p:cNvPr>
          <p:cNvCxnSpPr>
            <a:stCxn id="13" idx="0"/>
            <a:endCxn id="11" idx="2"/>
          </p:cNvCxnSpPr>
          <p:nvPr/>
        </p:nvCxnSpPr>
        <p:spPr>
          <a:xfrm rot="5400000" flipH="1" flipV="1">
            <a:off x="8570150" y="2107682"/>
            <a:ext cx="518434" cy="1632155"/>
          </a:xfrm>
          <a:prstGeom prst="bentConnector3">
            <a:avLst>
              <a:gd name="adj1" fmla="val 519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54670E13-1AA8-EAA7-523D-F9C9200FFE50}"/>
              </a:ext>
            </a:extLst>
          </p:cNvPr>
          <p:cNvCxnSpPr>
            <a:stCxn id="14" idx="0"/>
            <a:endCxn id="11" idx="2"/>
          </p:cNvCxnSpPr>
          <p:nvPr/>
        </p:nvCxnSpPr>
        <p:spPr>
          <a:xfrm rot="16200000" flipV="1">
            <a:off x="8742215" y="3567772"/>
            <a:ext cx="2347234" cy="540774"/>
          </a:xfrm>
          <a:prstGeom prst="bentConnector3">
            <a:avLst>
              <a:gd name="adj1" fmla="val 893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82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145</TotalTime>
  <Words>2447</Words>
  <Application>Microsoft Office PowerPoint</Application>
  <PresentationFormat>Widescreen</PresentationFormat>
  <Paragraphs>405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Consolas</vt:lpstr>
      <vt:lpstr>Office Theme</vt:lpstr>
      <vt:lpstr>Inheritance and Overloading</vt:lpstr>
      <vt:lpstr>Announcement Slide</vt:lpstr>
      <vt:lpstr>Learning Goals Slide</vt:lpstr>
      <vt:lpstr>Warm Up</vt:lpstr>
      <vt:lpstr>Warm Up!</vt:lpstr>
      <vt:lpstr>Inheritance</vt:lpstr>
      <vt:lpstr>Inheritance</vt:lpstr>
      <vt:lpstr>Inheritance</vt:lpstr>
      <vt:lpstr>Inheritance</vt:lpstr>
      <vt:lpstr>Inheritance</vt:lpstr>
      <vt:lpstr>Inheritance</vt:lpstr>
      <vt:lpstr>Inheritance</vt:lpstr>
      <vt:lpstr>Inheritance</vt:lpstr>
      <vt:lpstr>Inheritance Code</vt:lpstr>
      <vt:lpstr>Inheritance</vt:lpstr>
      <vt:lpstr>Inheritance</vt:lpstr>
      <vt:lpstr>Inheritance</vt:lpstr>
      <vt:lpstr>Inheritance</vt:lpstr>
      <vt:lpstr>Inheritance</vt:lpstr>
      <vt:lpstr>Inheritance</vt:lpstr>
      <vt:lpstr>Inheritance</vt:lpstr>
      <vt:lpstr>Activity</vt:lpstr>
      <vt:lpstr>Overloading</vt:lpstr>
      <vt:lpstr>Overloading</vt:lpstr>
      <vt:lpstr>Overloading</vt:lpstr>
      <vt:lpstr>Activity</vt:lpstr>
      <vt:lpstr>Currency</vt:lpstr>
      <vt:lpstr>Adding</vt:lpstr>
      <vt:lpstr>Adding</vt:lpstr>
      <vt:lpstr>Adding</vt:lpstr>
      <vt:lpstr>Adding</vt:lpstr>
      <vt:lpstr>Adding</vt:lpstr>
      <vt:lpstr>Overloading</vt:lpstr>
      <vt:lpstr>Activity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Inheritance and Overloading</dc:title>
  <dc:creator>kobi</dc:creator>
  <cp:lastModifiedBy>kobi</cp:lastModifiedBy>
  <cp:revision>4</cp:revision>
  <dcterms:created xsi:type="dcterms:W3CDTF">2023-04-26T04:52:56Z</dcterms:created>
  <dcterms:modified xsi:type="dcterms:W3CDTF">2023-04-26T07:18:48Z</dcterms:modified>
</cp:coreProperties>
</file>

<file path=docProps/thumbnail.jpeg>
</file>